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image56.jpg" ContentType="image/unknown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handoutMasterIdLst>
    <p:handoutMasterId r:id="rId15"/>
  </p:handoutMasterIdLst>
  <p:sldIdLst>
    <p:sldId id="266" r:id="rId2"/>
    <p:sldId id="343" r:id="rId3"/>
    <p:sldId id="338" r:id="rId4"/>
    <p:sldId id="339" r:id="rId5"/>
    <p:sldId id="340" r:id="rId6"/>
    <p:sldId id="342" r:id="rId7"/>
    <p:sldId id="344" r:id="rId8"/>
    <p:sldId id="341" r:id="rId9"/>
    <p:sldId id="347" r:id="rId10"/>
    <p:sldId id="336" r:id="rId11"/>
    <p:sldId id="345" r:id="rId12"/>
    <p:sldId id="346" r:id="rId13"/>
  </p:sldIdLst>
  <p:sldSz cx="9144000" cy="5143500" type="screen16x9"/>
  <p:notesSz cx="6797675" cy="9925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99"/>
    <a:srgbClr val="00A3E4"/>
    <a:srgbClr val="FFFFCC"/>
    <a:srgbClr val="FFCC99"/>
    <a:srgbClr val="A50021"/>
    <a:srgbClr val="0000CC"/>
    <a:srgbClr val="FF3300"/>
    <a:srgbClr val="FFCC66"/>
    <a:srgbClr val="00CC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36" autoAdjust="0"/>
    <p:restoredTop sz="96366" autoAdjust="0"/>
  </p:normalViewPr>
  <p:slideViewPr>
    <p:cSldViewPr snapToGrid="0">
      <p:cViewPr varScale="1">
        <p:scale>
          <a:sx n="127" d="100"/>
          <a:sy n="127" d="100"/>
        </p:scale>
        <p:origin x="144" y="1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1134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agan Rajnović" userId="ade7c7b4fd677275" providerId="LiveId" clId="{9BEFCB03-89D0-4BC1-B59D-17D046195C2E}"/>
    <pc:docChg chg="modSld">
      <pc:chgData name="Dragan Rajnović" userId="ade7c7b4fd677275" providerId="LiveId" clId="{9BEFCB03-89D0-4BC1-B59D-17D046195C2E}" dt="2024-06-03T08:34:56.235" v="0" actId="20577"/>
      <pc:docMkLst>
        <pc:docMk/>
      </pc:docMkLst>
      <pc:sldChg chg="modSp mod">
        <pc:chgData name="Dragan Rajnović" userId="ade7c7b4fd677275" providerId="LiveId" clId="{9BEFCB03-89D0-4BC1-B59D-17D046195C2E}" dt="2024-06-03T08:34:56.235" v="0" actId="20577"/>
        <pc:sldMkLst>
          <pc:docMk/>
          <pc:sldMk cId="535527291" sldId="339"/>
        </pc:sldMkLst>
        <pc:spChg chg="mod">
          <ac:chgData name="Dragan Rajnović" userId="ade7c7b4fd677275" providerId="LiveId" clId="{9BEFCB03-89D0-4BC1-B59D-17D046195C2E}" dt="2024-06-03T08:34:56.235" v="0" actId="20577"/>
          <ac:spMkLst>
            <pc:docMk/>
            <pc:sldMk cId="535527291" sldId="339"/>
            <ac:spMk id="2" creationId="{75F42D8A-B44C-20A0-C8A1-E67582FA660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766" cy="4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320" y="0"/>
            <a:ext cx="2945766" cy="4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6336"/>
            <a:ext cx="2945766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320" y="9426336"/>
            <a:ext cx="2945766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D134B2D8-2705-4496-80F3-314EA13B8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15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766" cy="4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320" y="0"/>
            <a:ext cx="2945766" cy="4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404" y="4713962"/>
            <a:ext cx="5436868" cy="446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6336"/>
            <a:ext cx="2945766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320" y="9426336"/>
            <a:ext cx="2945766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13" tIns="45757" rIns="91513" bIns="45757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45F11E47-A4B1-40CB-8398-60332227D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908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F11E47-A4B1-40CB-8398-60332227D04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1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5"/>
          <p:cNvSpPr>
            <a:spLocks noChangeShapeType="1"/>
          </p:cNvSpPr>
          <p:nvPr userDrawn="1"/>
        </p:nvSpPr>
        <p:spPr bwMode="auto">
          <a:xfrm>
            <a:off x="409575" y="610791"/>
            <a:ext cx="83835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8" descr="FTN_Logo copy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8" y="130237"/>
            <a:ext cx="394109" cy="43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 descr="LogoDPM_RGB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73" y="158751"/>
            <a:ext cx="368358" cy="37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pozadina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media" Target="../media/media2.mp4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webp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Line 65"/>
          <p:cNvSpPr>
            <a:spLocks noChangeShapeType="1"/>
          </p:cNvSpPr>
          <p:nvPr/>
        </p:nvSpPr>
        <p:spPr bwMode="auto">
          <a:xfrm>
            <a:off x="361950" y="1037029"/>
            <a:ext cx="83835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Picture 8" descr="FTN_Logo cop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071" y="91019"/>
            <a:ext cx="838200" cy="92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3450445" y="52478"/>
            <a:ext cx="331533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sz="2400" b="1" dirty="0">
                <a:solidFill>
                  <a:schemeClr val="tx1"/>
                </a:solidFill>
                <a:latin typeface="Calibri" pitchFamily="34" charset="0"/>
              </a:rPr>
              <a:t>Fakultet tehničkih nauka</a:t>
            </a:r>
            <a:endParaRPr lang="en-US" sz="2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450443" y="355198"/>
            <a:ext cx="4647829" cy="3847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sz="1900" dirty="0">
                <a:solidFill>
                  <a:srgbClr val="FF0000"/>
                </a:solidFill>
                <a:latin typeface="Calibri" pitchFamily="34" charset="0"/>
              </a:rPr>
              <a:t>Departman za proizvodno mašinstvo</a:t>
            </a:r>
            <a:endParaRPr lang="en-US" sz="19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3450444" y="644844"/>
            <a:ext cx="5867494" cy="3847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900" i="1" dirty="0" err="1">
                <a:solidFill>
                  <a:srgbClr val="000099"/>
                </a:solidFill>
                <a:latin typeface="Calibri" pitchFamily="34" charset="0"/>
              </a:rPr>
              <a:t>Prezentacija</a:t>
            </a:r>
            <a:r>
              <a:rPr lang="en-US" sz="1900" i="1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en-US" sz="1900" i="1" dirty="0" err="1">
                <a:solidFill>
                  <a:srgbClr val="000099"/>
                </a:solidFill>
                <a:latin typeface="Calibri" pitchFamily="34" charset="0"/>
              </a:rPr>
              <a:t>studijskih</a:t>
            </a:r>
            <a:r>
              <a:rPr lang="en-US" sz="1900" i="1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sr-Latn-RS" sz="1900" i="1">
                <a:solidFill>
                  <a:srgbClr val="000099"/>
                </a:solidFill>
                <a:latin typeface="Calibri" pitchFamily="34" charset="0"/>
              </a:rPr>
              <a:t>grupa</a:t>
            </a:r>
            <a:endParaRPr lang="en-US" sz="1900" i="1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17" name="Picture 13" descr="LogoDPM_RGB_CMYK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859" y="167701"/>
            <a:ext cx="783431" cy="80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Industry4.0_Pane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0" y="981138"/>
            <a:ext cx="7166428" cy="4109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2FA893-CC39-52E0-D74A-F60C54266CB5}"/>
              </a:ext>
            </a:extLst>
          </p:cNvPr>
          <p:cNvSpPr txBox="1"/>
          <p:nvPr/>
        </p:nvSpPr>
        <p:spPr>
          <a:xfrm>
            <a:off x="2057444" y="2896820"/>
            <a:ext cx="55430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3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RAČUNAROM PODRŽANE TEHNOLOGIJE</a:t>
            </a:r>
            <a:endParaRPr lang="en-US" sz="23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4F2B6-BFD5-846C-FBB3-428B35034E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8" y="1845054"/>
            <a:ext cx="4198925" cy="269768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4" descr="Parchment">
            <a:extLst>
              <a:ext uri="{FF2B5EF4-FFF2-40B4-BE49-F238E27FC236}">
                <a16:creationId xmlns:a16="http://schemas.microsoft.com/office/drawing/2014/main" id="{EB800557-2261-A7C9-A61C-DBC0CD579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9" y="171452"/>
            <a:ext cx="751522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 anchorCtr="0"/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sr-Latn-RS" sz="2400" b="1" dirty="0" err="1">
                <a:solidFill>
                  <a:srgbClr val="000099"/>
                </a:solidFill>
                <a:latin typeface="Calibri" pitchFamily="34" charset="0"/>
              </a:rPr>
              <a:t>RPT</a:t>
            </a:r>
            <a:r>
              <a:rPr lang="en-US" sz="2400" b="1" dirty="0">
                <a:solidFill>
                  <a:srgbClr val="000099"/>
                </a:solidFill>
                <a:latin typeface="Calibri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Calibri" pitchFamily="34" charset="0"/>
              </a:rPr>
              <a:t>Reverzibilno</a:t>
            </a:r>
            <a:r>
              <a:rPr lang="en-US" sz="2400" b="1" dirty="0">
                <a:solidFill>
                  <a:srgbClr val="C00000"/>
                </a:solidFill>
                <a:latin typeface="Calibri" pitchFamily="34" charset="0"/>
              </a:rPr>
              <a:t> in</a:t>
            </a:r>
            <a:r>
              <a:rPr lang="sr-Latn-RS" sz="2400" b="1" dirty="0" err="1">
                <a:solidFill>
                  <a:srgbClr val="C00000"/>
                </a:solidFill>
                <a:latin typeface="Calibri" pitchFamily="34" charset="0"/>
              </a:rPr>
              <a:t>ženjerstvo</a:t>
            </a:r>
            <a:r>
              <a:rPr lang="sr-Latn-RS" sz="2400" b="1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sr-Latn-RS" sz="2400" b="1" dirty="0" err="1">
                <a:solidFill>
                  <a:srgbClr val="C00000"/>
                </a:solidFill>
                <a:latin typeface="Calibri" pitchFamily="34" charset="0"/>
              </a:rPr>
              <a:t>CAQ</a:t>
            </a:r>
            <a:r>
              <a:rPr lang="sr-Latn-RS" sz="2400" b="1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sr-Latn-RS" sz="2400" b="1" dirty="0" err="1">
                <a:solidFill>
                  <a:srgbClr val="C00000"/>
                </a:solidFill>
                <a:latin typeface="Calibri" pitchFamily="34" charset="0"/>
              </a:rPr>
              <a:t>CAI</a:t>
            </a:r>
            <a:endParaRPr 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Rectangle 4" descr="Parchment">
            <a:extLst>
              <a:ext uri="{FF2B5EF4-FFF2-40B4-BE49-F238E27FC236}">
                <a16:creationId xmlns:a16="http://schemas.microsoft.com/office/drawing/2014/main" id="{742338EF-A638-4366-AE8E-8B1AB85CD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9" y="669464"/>
            <a:ext cx="8426751" cy="59465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just">
              <a:lnSpc>
                <a:spcPct val="80000"/>
              </a:lnSpc>
              <a:spcBef>
                <a:spcPct val="30000"/>
              </a:spcBef>
              <a:defRPr/>
            </a:pPr>
            <a:r>
              <a:rPr lang="en-US" sz="1200" b="1" dirty="0" err="1">
                <a:solidFill>
                  <a:schemeClr val="tx1"/>
                </a:solidFill>
                <a:latin typeface="Calibri" pitchFamily="34" charset="0"/>
              </a:rPr>
              <a:t>Kontrola</a:t>
            </a:r>
            <a:r>
              <a:rPr lang="en-US" sz="12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alibri" pitchFamily="34" charset="0"/>
              </a:rPr>
              <a:t>kvaliteta</a:t>
            </a:r>
            <a:r>
              <a:rPr lang="en-US" sz="12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je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veoma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va</a:t>
            </a:r>
            <a:r>
              <a:rPr lang="sr-Latn-RS" sz="1200" dirty="0" err="1">
                <a:solidFill>
                  <a:schemeClr val="tx1"/>
                </a:solidFill>
                <a:latin typeface="Calibri" pitchFamily="34" charset="0"/>
              </a:rPr>
              <a:t>žan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aspekt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proizvodnje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, a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potreba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za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većom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preciznošću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potreba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za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praćenjem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složenih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raznovrsnih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karakteristika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proizvoda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zahtevaju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alibri" pitchFamily="34" charset="0"/>
              </a:rPr>
              <a:t>napredna</a:t>
            </a:r>
            <a:r>
              <a:rPr lang="en-US" sz="12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alibri" pitchFamily="34" charset="0"/>
              </a:rPr>
              <a:t>rešenja</a:t>
            </a:r>
            <a:r>
              <a:rPr lang="en-US" sz="1200" b="1" dirty="0">
                <a:solidFill>
                  <a:schemeClr val="tx1"/>
                </a:solidFill>
                <a:latin typeface="Calibri" pitchFamily="34" charset="0"/>
              </a:rPr>
              <a:t> za </a:t>
            </a:r>
            <a:r>
              <a:rPr lang="en-US" sz="1200" b="1" dirty="0" err="1">
                <a:solidFill>
                  <a:schemeClr val="tx1"/>
                </a:solidFill>
                <a:latin typeface="Calibri" pitchFamily="34" charset="0"/>
              </a:rPr>
              <a:t>merenje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. </a:t>
            </a:r>
            <a:endParaRPr lang="sr-Latn-RS" sz="1200" dirty="0">
              <a:solidFill>
                <a:schemeClr val="tx1"/>
              </a:solidFill>
              <a:latin typeface="Calibri" pitchFamily="34" charset="0"/>
            </a:endParaRPr>
          </a:p>
          <a:p>
            <a:pPr algn="just">
              <a:lnSpc>
                <a:spcPct val="80000"/>
              </a:lnSpc>
              <a:spcBef>
                <a:spcPct val="30000"/>
              </a:spcBef>
              <a:defRPr/>
            </a:pPr>
            <a:r>
              <a:rPr lang="sr-Latn-RS" sz="1200" dirty="0">
                <a:solidFill>
                  <a:schemeClr val="tx1"/>
                </a:solidFill>
                <a:latin typeface="Calibri" pitchFamily="34" charset="0"/>
              </a:rPr>
              <a:t>Koordinatne Merne Mašine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se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integri</a:t>
            </a:r>
            <a:r>
              <a:rPr lang="sr-Latn-RS" sz="1200" dirty="0" err="1">
                <a:solidFill>
                  <a:schemeClr val="tx1"/>
                </a:solidFill>
                <a:latin typeface="Calibri" pitchFamily="34" charset="0"/>
              </a:rPr>
              <a:t>šu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u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fabričku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</a:rPr>
              <a:t>mrežu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</a:rPr>
              <a:t> omogućavajući</a:t>
            </a:r>
            <a:r>
              <a:rPr lang="en-US" sz="12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alibri" pitchFamily="34" charset="0"/>
              </a:rPr>
              <a:t>proces</a:t>
            </a:r>
            <a:r>
              <a:rPr lang="en-US" sz="12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alibri" pitchFamily="34" charset="0"/>
              </a:rPr>
              <a:t>inspekcije</a:t>
            </a:r>
            <a:r>
              <a:rPr lang="en-US" sz="1200" b="1" dirty="0">
                <a:solidFill>
                  <a:schemeClr val="tx1"/>
                </a:solidFill>
                <a:latin typeface="Calibri" pitchFamily="34" charset="0"/>
              </a:rPr>
              <a:t> u </a:t>
            </a:r>
            <a:r>
              <a:rPr lang="en-US" sz="1200" b="1" dirty="0" err="1">
                <a:solidFill>
                  <a:schemeClr val="tx1"/>
                </a:solidFill>
                <a:latin typeface="Calibri" pitchFamily="34" charset="0"/>
              </a:rPr>
              <a:t>realnom</a:t>
            </a:r>
            <a:r>
              <a:rPr lang="en-US" sz="12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alibri" pitchFamily="34" charset="0"/>
              </a:rPr>
              <a:t>vremen</a:t>
            </a:r>
            <a:r>
              <a:rPr lang="sr-Latn-RS" sz="1200" b="1" dirty="0">
                <a:solidFill>
                  <a:schemeClr val="tx1"/>
                </a:solidFill>
                <a:latin typeface="Calibri" pitchFamily="34" charset="0"/>
              </a:rPr>
              <a:t>u.</a:t>
            </a:r>
            <a:endParaRPr lang="en-U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Rectangle 6" descr="Parchment">
            <a:extLst>
              <a:ext uri="{FF2B5EF4-FFF2-40B4-BE49-F238E27FC236}">
                <a16:creationId xmlns:a16="http://schemas.microsoft.com/office/drawing/2014/main" id="{75289D0F-3662-C6E9-D7AA-66AD76904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8" y="1323205"/>
            <a:ext cx="6013167" cy="39600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  <a:defRPr/>
            </a:pPr>
            <a:r>
              <a:rPr lang="en-US" sz="1200" b="1" dirty="0">
                <a:solidFill>
                  <a:srgbClr val="C00000"/>
                </a:solidFill>
                <a:latin typeface="Calibri" pitchFamily="34" charset="0"/>
              </a:rPr>
              <a:t>“</a:t>
            </a:r>
            <a:r>
              <a:rPr lang="sr-Latn-RS" sz="1200" b="1" dirty="0">
                <a:solidFill>
                  <a:srgbClr val="C00000"/>
                </a:solidFill>
                <a:latin typeface="Calibri" pitchFamily="34" charset="0"/>
              </a:rPr>
              <a:t>Ne možete da upravljate sa onim što ne možete da izmerite</a:t>
            </a:r>
            <a:r>
              <a:rPr lang="en-US" sz="1200" b="1" dirty="0">
                <a:solidFill>
                  <a:srgbClr val="C00000"/>
                </a:solidFill>
                <a:latin typeface="Calibri" pitchFamily="34" charset="0"/>
              </a:rPr>
              <a:t>”</a:t>
            </a:r>
            <a:endParaRPr lang="sr-Latn-RS" sz="12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8" name="Reverzibilno">
            <a:hlinkClick r:id="" action="ppaction://media"/>
            <a:extLst>
              <a:ext uri="{FF2B5EF4-FFF2-40B4-BE49-F238E27FC236}">
                <a16:creationId xmlns:a16="http://schemas.microsoft.com/office/drawing/2014/main" id="{F7ABA79E-2718-8C27-A98C-B0553D1030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0484" y="2874343"/>
            <a:ext cx="2883654" cy="1683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bg1">
                <a:lumMod val="8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angle 8" descr="Parchment">
            <a:extLst>
              <a:ext uri="{FF2B5EF4-FFF2-40B4-BE49-F238E27FC236}">
                <a16:creationId xmlns:a16="http://schemas.microsoft.com/office/drawing/2014/main" id="{281AC4D9-6327-9546-38F2-41F7FF4ED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321" y="4647618"/>
            <a:ext cx="2841428" cy="243785"/>
          </a:xfrm>
          <a:prstGeom prst="rect">
            <a:avLst/>
          </a:prstGeom>
          <a:solidFill>
            <a:schemeClr val="tx1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  <a:defRPr/>
            </a:pPr>
            <a:r>
              <a:rPr lang="sr-Latn-RS" sz="1200" dirty="0" err="1">
                <a:solidFill>
                  <a:srgbClr val="C00000"/>
                </a:solidFill>
                <a:latin typeface="Calibri" pitchFamily="34" charset="0"/>
              </a:rPr>
              <a:t>Reverzibilno</a:t>
            </a:r>
            <a:r>
              <a:rPr lang="sr-Latn-RS" sz="1200" dirty="0">
                <a:solidFill>
                  <a:srgbClr val="C00000"/>
                </a:solidFill>
                <a:latin typeface="Calibri" pitchFamily="34" charset="0"/>
              </a:rPr>
              <a:t> inženjerstvo</a:t>
            </a:r>
            <a:r>
              <a:rPr lang="en-US" sz="12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1200" dirty="0" err="1">
                <a:solidFill>
                  <a:srgbClr val="C00000"/>
                </a:solidFill>
                <a:latin typeface="Calibri" pitchFamily="34" charset="0"/>
              </a:rPr>
              <a:t>i</a:t>
            </a:r>
            <a:r>
              <a:rPr lang="sr-Latn-RS" sz="12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Calibri" pitchFamily="34" charset="0"/>
              </a:rPr>
              <a:t>3D </a:t>
            </a:r>
            <a:r>
              <a:rPr lang="en-US" sz="1200" dirty="0" err="1">
                <a:solidFill>
                  <a:srgbClr val="C00000"/>
                </a:solidFill>
                <a:latin typeface="Calibri" pitchFamily="34" charset="0"/>
              </a:rPr>
              <a:t>skeniranje</a:t>
            </a:r>
            <a:r>
              <a:rPr lang="en-US" sz="1200" dirty="0">
                <a:solidFill>
                  <a:srgbClr val="C00000"/>
                </a:solidFill>
                <a:latin typeface="Calibri" pitchFamily="34" charset="0"/>
              </a:rPr>
              <a:t>.</a:t>
            </a:r>
            <a:endParaRPr lang="sr-Latn-RS" sz="12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B67E09C2-359F-B763-58B3-BFCD89947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2158" y="1316736"/>
            <a:ext cx="2292824" cy="1521194"/>
          </a:xfrm>
          <a:prstGeom prst="rect">
            <a:avLst/>
          </a:prstGeom>
          <a:solidFill>
            <a:srgbClr val="FFFFFF">
              <a:shade val="85000"/>
            </a:srgbClr>
          </a:solidFill>
          <a:ln w="603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verzibilno2">
            <a:hlinkClick r:id="" action="ppaction://media"/>
            <a:extLst>
              <a:ext uri="{FF2B5EF4-FFF2-40B4-BE49-F238E27FC236}">
                <a16:creationId xmlns:a16="http://schemas.microsoft.com/office/drawing/2014/main" id="{123DFFBA-50C7-540A-46AC-ED4372DAB8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20772" y="1992573"/>
            <a:ext cx="1800422" cy="25708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4445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292171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242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 descr="Parchment">
            <a:extLst>
              <a:ext uri="{FF2B5EF4-FFF2-40B4-BE49-F238E27FC236}">
                <a16:creationId xmlns:a16="http://schemas.microsoft.com/office/drawing/2014/main" id="{C7C603DC-63DA-DCFF-8E26-D34B168B8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9" y="171452"/>
            <a:ext cx="751522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 anchorCtr="0"/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sr-Latn-RS" sz="2400" b="1" dirty="0" err="1">
                <a:solidFill>
                  <a:srgbClr val="000099"/>
                </a:solidFill>
                <a:latin typeface="Calibri" pitchFamily="34" charset="0"/>
              </a:rPr>
              <a:t>RPT</a:t>
            </a:r>
            <a:r>
              <a:rPr lang="en-US" sz="2400" b="1" dirty="0">
                <a:solidFill>
                  <a:srgbClr val="000099"/>
                </a:solidFill>
                <a:latin typeface="Calibri" pitchFamily="34" charset="0"/>
              </a:rPr>
              <a:t>: </a:t>
            </a:r>
            <a:r>
              <a:rPr lang="sr-Latn-RS" sz="2400" b="1" dirty="0">
                <a:solidFill>
                  <a:srgbClr val="C00000"/>
                </a:solidFill>
                <a:latin typeface="Calibri" pitchFamily="34" charset="0"/>
              </a:rPr>
              <a:t>Ekološko-inženjerski aspekti i zaštita na radu</a:t>
            </a:r>
            <a:endParaRPr 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6598B57A-0214-21B0-4156-789704F6D9DA}"/>
              </a:ext>
            </a:extLst>
          </p:cNvPr>
          <p:cNvGrpSpPr>
            <a:grpSpLocks/>
          </p:cNvGrpSpPr>
          <p:nvPr/>
        </p:nvGrpSpPr>
        <p:grpSpPr bwMode="auto">
          <a:xfrm>
            <a:off x="4905496" y="1179534"/>
            <a:ext cx="3952646" cy="2974025"/>
            <a:chOff x="4191000" y="1447800"/>
            <a:chExt cx="4176408" cy="3008026"/>
          </a:xfrm>
        </p:grpSpPr>
        <p:sp>
          <p:nvSpPr>
            <p:cNvPr id="4" name="Text Box 12">
              <a:extLst>
                <a:ext uri="{FF2B5EF4-FFF2-40B4-BE49-F238E27FC236}">
                  <a16:creationId xmlns:a16="http://schemas.microsoft.com/office/drawing/2014/main" id="{229AA836-E916-483F-3189-49009DCFED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3161" y="1492759"/>
              <a:ext cx="1634247" cy="840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sr-Latn-CS" altLang="sr-Latn-RS" sz="1600" b="1" dirty="0">
                  <a:solidFill>
                    <a:srgbClr val="C00000"/>
                  </a:solidFill>
                  <a:cs typeface="Calibri" panose="020F0502020204030204" pitchFamily="34" charset="0"/>
                </a:rPr>
                <a:t>Merenja u životnoj i radnoj sredini</a:t>
              </a:r>
              <a:endParaRPr lang="en-US" altLang="sr-Latn-RS" sz="1600" b="1" dirty="0">
                <a:solidFill>
                  <a:srgbClr val="C00000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5" name="Picture 21">
              <a:extLst>
                <a:ext uri="{FF2B5EF4-FFF2-40B4-BE49-F238E27FC236}">
                  <a16:creationId xmlns:a16="http://schemas.microsoft.com/office/drawing/2014/main" id="{9174D25F-1E49-4601-CBF8-455B89110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784350"/>
              <a:ext cx="1047182" cy="255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48BCC427-123A-DDA1-747B-72B3A9B05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971800"/>
              <a:ext cx="2514600" cy="1484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9">
              <a:extLst>
                <a:ext uri="{FF2B5EF4-FFF2-40B4-BE49-F238E27FC236}">
                  <a16:creationId xmlns:a16="http://schemas.microsoft.com/office/drawing/2014/main" id="{A827E121-E7E4-26AE-86FC-0667F0D2D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1447800"/>
              <a:ext cx="1573306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BCBD4C4-A1CD-3972-46C1-91A9A4518047}"/>
              </a:ext>
            </a:extLst>
          </p:cNvPr>
          <p:cNvPicPr/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0" y="1351129"/>
            <a:ext cx="4520729" cy="27207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E555E55-2992-2EB6-5680-E1D0946F0B8A}"/>
              </a:ext>
            </a:extLst>
          </p:cNvPr>
          <p:cNvGrpSpPr/>
          <p:nvPr/>
        </p:nvGrpSpPr>
        <p:grpSpPr>
          <a:xfrm>
            <a:off x="2668137" y="2272353"/>
            <a:ext cx="2442949" cy="1991427"/>
            <a:chOff x="2668137" y="2272353"/>
            <a:chExt cx="2442949" cy="19914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A22093-6B51-4F3C-885E-3CF0EBB8B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8137" y="3679005"/>
              <a:ext cx="244294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sr-Latn-RS" altLang="sr-Latn-RS" sz="1600" b="1" dirty="0">
                  <a:solidFill>
                    <a:srgbClr val="009900"/>
                  </a:solidFill>
                </a:rPr>
                <a:t>Analiza životnog ciklusa</a:t>
              </a:r>
              <a:endParaRPr lang="en-US" altLang="sr-Latn-RS" sz="1600" b="1" dirty="0">
                <a:solidFill>
                  <a:srgbClr val="009900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sr-Latn-RS" altLang="sr-Latn-RS" sz="1600" b="1" dirty="0">
                  <a:solidFill>
                    <a:srgbClr val="009900"/>
                  </a:solidFill>
                </a:rPr>
                <a:t>(</a:t>
              </a:r>
              <a:r>
                <a:rPr lang="sr-Latn-RS" altLang="sr-Latn-RS" sz="1600" b="1" dirty="0" err="1">
                  <a:solidFill>
                    <a:srgbClr val="009900"/>
                  </a:solidFill>
                </a:rPr>
                <a:t>LCA</a:t>
              </a:r>
              <a:r>
                <a:rPr lang="sr-Latn-RS" altLang="sr-Latn-RS" sz="1600" b="1" dirty="0">
                  <a:solidFill>
                    <a:srgbClr val="009900"/>
                  </a:solidFill>
                </a:rPr>
                <a:t>)</a:t>
              </a:r>
              <a:endParaRPr lang="en-US" altLang="sr-Latn-RS" sz="1600" b="1" dirty="0">
                <a:solidFill>
                  <a:srgbClr val="009900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A12B07-6959-7630-5D51-1F5C3BF3121C}"/>
                </a:ext>
              </a:extLst>
            </p:cNvPr>
            <p:cNvSpPr/>
            <p:nvPr/>
          </p:nvSpPr>
          <p:spPr bwMode="auto">
            <a:xfrm>
              <a:off x="3138985" y="2272353"/>
              <a:ext cx="1528548" cy="1453486"/>
            </a:xfrm>
            <a:prstGeom prst="ellips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77800" marR="0" indent="-177800" algn="l" defTabSz="914400" rtl="0" eaLnBrk="1" fontAlgn="base" latinLnBrk="0" hangingPunct="1">
                <a:lnSpc>
                  <a:spcPct val="8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72364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078BF0-49E2-77B4-0402-F437E646AEF3}"/>
              </a:ext>
            </a:extLst>
          </p:cNvPr>
          <p:cNvSpPr/>
          <p:nvPr/>
        </p:nvSpPr>
        <p:spPr>
          <a:xfrm>
            <a:off x="5666003" y="1084651"/>
            <a:ext cx="287655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FIAT Srbija – Kragujevac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sr-Latn-C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Grundfos</a:t>
            </a: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– </a:t>
            </a:r>
            <a:r>
              <a:rPr lang="sr-Latn-C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Inđija</a:t>
            </a:r>
            <a:endParaRPr lang="sr-Latn-C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Haineken Srbija – Novi Sad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Tarkett - Bačka Palanka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Carlsberg Srbija – </a:t>
            </a:r>
            <a:r>
              <a:rPr lang="sr-Latn-C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Čelarevo</a:t>
            </a:r>
            <a:endParaRPr lang="sr-Latn-C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sr-Latn-C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Termometal</a:t>
            </a: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– Ada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sr-Latn-C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Zeiss</a:t>
            </a: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Srbija - Beograd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Unimet – Kać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FKL – Temerin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Litostroj Potisje - Ada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Livnica Kikinda - Kikinda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Lebelier – Kikinda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Galeb Group – Šabac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sr-Latn-C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Telsonic</a:t>
            </a: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– </a:t>
            </a:r>
            <a:r>
              <a:rPr lang="sr-Latn-C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Kać</a:t>
            </a:r>
            <a:endParaRPr lang="sr-Latn-C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sr-Latn-C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Bosch</a:t>
            </a: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– </a:t>
            </a:r>
            <a:r>
              <a:rPr lang="sr-Latn-C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Šimanovci</a:t>
            </a:r>
            <a:endParaRPr lang="sr-Latn-C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Norma </a:t>
            </a:r>
            <a:r>
              <a:rPr lang="sr-Latn-C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group</a:t>
            </a: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– Subotica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sr-Latn-C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Continental</a:t>
            </a:r>
            <a:r>
              <a:rPr lang="sr-Latn-C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- Novi Sad 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DC09C2-F59B-AE59-FAEF-85230E792B7E}"/>
              </a:ext>
            </a:extLst>
          </p:cNvPr>
          <p:cNvSpPr/>
          <p:nvPr/>
        </p:nvSpPr>
        <p:spPr>
          <a:xfrm>
            <a:off x="5314434" y="681530"/>
            <a:ext cx="32704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Mogućnosti za zaposlenje</a:t>
            </a:r>
            <a:r>
              <a:rPr 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 4" descr="Parchment">
            <a:extLst>
              <a:ext uri="{FF2B5EF4-FFF2-40B4-BE49-F238E27FC236}">
                <a16:creationId xmlns:a16="http://schemas.microsoft.com/office/drawing/2014/main" id="{D8A05759-64F5-EE09-AF45-00249033D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9" y="171452"/>
            <a:ext cx="751522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 anchorCtr="0"/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sr-Latn-RS" sz="2400" b="1" dirty="0" err="1">
                <a:solidFill>
                  <a:srgbClr val="000099"/>
                </a:solidFill>
                <a:latin typeface="Calibri" pitchFamily="34" charset="0"/>
              </a:rPr>
              <a:t>RPT</a:t>
            </a:r>
            <a:r>
              <a:rPr lang="en-US" sz="2400" b="1" dirty="0">
                <a:solidFill>
                  <a:srgbClr val="000099"/>
                </a:solidFill>
                <a:latin typeface="Calibri" pitchFamily="34" charset="0"/>
              </a:rPr>
              <a:t>: </a:t>
            </a:r>
            <a:r>
              <a:rPr lang="sr-Latn-RS" sz="2400" b="1" dirty="0">
                <a:solidFill>
                  <a:srgbClr val="C00000"/>
                </a:solidFill>
                <a:latin typeface="Calibri" pitchFamily="34" charset="0"/>
              </a:rPr>
              <a:t>Mogućnost za usavršavanje i zaposlenje</a:t>
            </a:r>
            <a:endParaRPr 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40ACCC-21DE-D239-EFD3-BA9C08C0034E}"/>
              </a:ext>
            </a:extLst>
          </p:cNvPr>
          <p:cNvSpPr/>
          <p:nvPr/>
        </p:nvSpPr>
        <p:spPr>
          <a:xfrm>
            <a:off x="621636" y="681531"/>
            <a:ext cx="35525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Mogućnosti za </a:t>
            </a:r>
            <a:r>
              <a:rPr lang="en-US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usavr</a:t>
            </a:r>
            <a:r>
              <a:rPr lang="sr-Latn-RS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šavanje</a:t>
            </a:r>
            <a:r>
              <a:rPr 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6" descr="E:\D\Igor\IPM\DPM flajer\student_admiss2.jpg">
            <a:extLst>
              <a:ext uri="{FF2B5EF4-FFF2-40B4-BE49-F238E27FC236}">
                <a16:creationId xmlns:a16="http://schemas.microsoft.com/office/drawing/2014/main" id="{BA28A05E-84E4-33ED-A531-0AE0A6FF9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9" y="2501543"/>
            <a:ext cx="2406784" cy="240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DA8339-9A8E-82AD-B2D1-E4A8EABD3E69}"/>
              </a:ext>
            </a:extLst>
          </p:cNvPr>
          <p:cNvSpPr/>
          <p:nvPr/>
        </p:nvSpPr>
        <p:spPr>
          <a:xfrm>
            <a:off x="313285" y="1178104"/>
            <a:ext cx="8188325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sr-Latn-CS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Doktorske studije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sr-Latn-CS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Stipendije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sr-Latn-CS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Naučno-istraživački projekti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sr-Latn-CS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sr-Latn-CS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ERASMUS</a:t>
            </a:r>
            <a:r>
              <a:rPr lang="sr-Latn-CS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+ program razmene studenata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44D5F1-5011-C3B9-33BD-491CF5BB8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16"/>
          <a:stretch/>
        </p:blipFill>
        <p:spPr>
          <a:xfrm>
            <a:off x="2897704" y="2698170"/>
            <a:ext cx="2686958" cy="2210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9171051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A3A2CC-B2D9-A8E6-E31D-6A23A23DD9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88" y="1752393"/>
            <a:ext cx="975816" cy="975816"/>
          </a:xfrm>
          <a:prstGeom prst="rect">
            <a:avLst/>
          </a:prstGeom>
        </p:spPr>
      </p:pic>
      <p:sp>
        <p:nvSpPr>
          <p:cNvPr id="2" name="Rectangle 4" descr="Parchment">
            <a:extLst>
              <a:ext uri="{FF2B5EF4-FFF2-40B4-BE49-F238E27FC236}">
                <a16:creationId xmlns:a16="http://schemas.microsoft.com/office/drawing/2014/main" id="{10D79FA5-11D9-5A3D-F675-DE989A563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9" y="224363"/>
            <a:ext cx="747712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 anchorCtr="0"/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sr-Latn-RS" sz="2400" b="1" dirty="0" err="1">
                <a:solidFill>
                  <a:srgbClr val="000099"/>
                </a:solidFill>
                <a:latin typeface="Calibri" pitchFamily="34" charset="0"/>
              </a:rPr>
              <a:t>RPT</a:t>
            </a:r>
            <a:r>
              <a:rPr lang="en-US" sz="2400" b="1" dirty="0">
                <a:solidFill>
                  <a:srgbClr val="000099"/>
                </a:solidFill>
                <a:latin typeface="Calibri" pitchFamily="34" charset="0"/>
              </a:rPr>
              <a:t>:</a:t>
            </a:r>
            <a:r>
              <a:rPr lang="sr-Latn-RS" sz="2400" b="1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sr-Latn-RS" sz="2400" b="1" dirty="0">
                <a:solidFill>
                  <a:srgbClr val="C00000"/>
                </a:solidFill>
                <a:latin typeface="Calibri" pitchFamily="34" charset="0"/>
              </a:rPr>
              <a:t>Digitalizacija proizvoda, procesa i resursa</a:t>
            </a:r>
            <a:endParaRPr 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93855-7F2A-0C51-44C8-4D61FD5A8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8" y="655767"/>
            <a:ext cx="7248639" cy="44212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221E3ED-0F19-A6C9-E2D5-0F3F97B6D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9865" y="718474"/>
            <a:ext cx="882594" cy="73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22B81-4CB9-CFF3-535B-3B54C5BE9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20559" y="1412049"/>
            <a:ext cx="1076129" cy="62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452536-94C6-B16D-70AC-1ED9D66A59A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370" y="2645251"/>
            <a:ext cx="868432" cy="749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76F4BA-8822-8DA7-7DBA-9F84C8B3D1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56" y="3403664"/>
            <a:ext cx="812042" cy="85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CBF1E-3E0D-4847-9BD2-033C2D9F67B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41" y="1903435"/>
            <a:ext cx="3603768" cy="2027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900492-5730-02F6-1213-F092252804F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38" y="4186505"/>
            <a:ext cx="1183233" cy="8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86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ting_Turned_Part2_3PF.png">
            <a:extLst>
              <a:ext uri="{FF2B5EF4-FFF2-40B4-BE49-F238E27FC236}">
                <a16:creationId xmlns:a16="http://schemas.microsoft.com/office/drawing/2014/main" id="{15EB2B33-99A6-9488-49EA-FD51ED454A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23956" b="7172"/>
          <a:stretch/>
        </p:blipFill>
        <p:spPr>
          <a:xfrm>
            <a:off x="2398892" y="755721"/>
            <a:ext cx="3136629" cy="2153609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1D7E40-9827-85FD-145E-0906707456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412" y="3034357"/>
            <a:ext cx="3004956" cy="195345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01B4A3-B859-BA1A-88E4-2E9F2A6E3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5" y="3090419"/>
            <a:ext cx="2890488" cy="1893269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EA147C-4DB2-1448-34F7-9186E762DA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64" y="718100"/>
            <a:ext cx="3150396" cy="2228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0776A-F402-3413-C1A8-332F1798EB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0" y="678481"/>
            <a:ext cx="1981751" cy="2312043"/>
          </a:xfrm>
          <a:prstGeom prst="rect">
            <a:avLst/>
          </a:prstGeom>
        </p:spPr>
      </p:pic>
      <p:sp>
        <p:nvSpPr>
          <p:cNvPr id="15" name="Rectangle 4" descr="Parchment">
            <a:extLst>
              <a:ext uri="{FF2B5EF4-FFF2-40B4-BE49-F238E27FC236}">
                <a16:creationId xmlns:a16="http://schemas.microsoft.com/office/drawing/2014/main" id="{55BCC34D-6968-5F85-47A0-70396D1D1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9" y="224363"/>
            <a:ext cx="747712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 anchorCtr="0"/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sr-Latn-RS" sz="2400" b="1" dirty="0" err="1">
                <a:solidFill>
                  <a:srgbClr val="000099"/>
                </a:solidFill>
                <a:latin typeface="Calibri" pitchFamily="34" charset="0"/>
              </a:rPr>
              <a:t>RPT</a:t>
            </a:r>
            <a:r>
              <a:rPr lang="en-US" sz="2400" b="1" dirty="0">
                <a:solidFill>
                  <a:srgbClr val="000099"/>
                </a:solidFill>
                <a:latin typeface="Calibri" pitchFamily="34" charset="0"/>
              </a:rPr>
              <a:t>:</a:t>
            </a:r>
            <a:r>
              <a:rPr lang="sr-Latn-RS" sz="2400" b="1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sr-Latn-RS" sz="2400" b="1" dirty="0">
                <a:solidFill>
                  <a:srgbClr val="C00000"/>
                </a:solidFill>
                <a:latin typeface="Calibri" pitchFamily="34" charset="0"/>
              </a:rPr>
              <a:t>Projektovanje (dizajn) i redizajn proizvoda – </a:t>
            </a:r>
            <a:r>
              <a:rPr lang="sr-Latn-RS" sz="2400" b="1" dirty="0" err="1">
                <a:solidFill>
                  <a:srgbClr val="C00000"/>
                </a:solidFill>
                <a:latin typeface="Calibri" pitchFamily="34" charset="0"/>
              </a:rPr>
              <a:t>CAD</a:t>
            </a:r>
            <a:endParaRPr 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19C5F6-92B0-34ED-E103-29BAE38E8F00}"/>
              </a:ext>
            </a:extLst>
          </p:cNvPr>
          <p:cNvGrpSpPr/>
          <p:nvPr/>
        </p:nvGrpSpPr>
        <p:grpSpPr>
          <a:xfrm>
            <a:off x="3222077" y="3073975"/>
            <a:ext cx="2352208" cy="1893268"/>
            <a:chOff x="3222077" y="3073975"/>
            <a:chExt cx="2352208" cy="18932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ADCD85C-A291-DC24-8FE3-A5B8EBB2D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077" y="3073975"/>
              <a:ext cx="2352208" cy="18932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A49659-EEA7-3AA1-800F-D95A6138B8ED}"/>
                </a:ext>
              </a:extLst>
            </p:cNvPr>
            <p:cNvSpPr txBox="1"/>
            <p:nvPr/>
          </p:nvSpPr>
          <p:spPr>
            <a:xfrm>
              <a:off x="3234520" y="4636847"/>
              <a:ext cx="23132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2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Virtuelno projektovanje proizvoda</a:t>
              </a:r>
              <a:endParaRPr lang="en-US" sz="1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72265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 descr="Parchment">
            <a:extLst>
              <a:ext uri="{FF2B5EF4-FFF2-40B4-BE49-F238E27FC236}">
                <a16:creationId xmlns:a16="http://schemas.microsoft.com/office/drawing/2014/main" id="{75F42D8A-B44C-20A0-C8A1-E67582FA6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9" y="224363"/>
            <a:ext cx="747712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 anchorCtr="0"/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sr-Latn-RS" sz="2400" b="1" dirty="0" err="1">
                <a:solidFill>
                  <a:srgbClr val="000099"/>
                </a:solidFill>
                <a:latin typeface="Calibri" pitchFamily="34" charset="0"/>
              </a:rPr>
              <a:t>RPT</a:t>
            </a:r>
            <a:r>
              <a:rPr lang="en-US" sz="2400" b="1" dirty="0">
                <a:solidFill>
                  <a:srgbClr val="000099"/>
                </a:solidFill>
                <a:latin typeface="Calibri" pitchFamily="34" charset="0"/>
              </a:rPr>
              <a:t>:</a:t>
            </a:r>
            <a:r>
              <a:rPr lang="sr-Latn-RS" sz="2400" b="1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sr-Latn-RS" sz="2400" b="1" dirty="0">
                <a:solidFill>
                  <a:srgbClr val="C00000"/>
                </a:solidFill>
                <a:latin typeface="Calibri" pitchFamily="34" charset="0"/>
              </a:rPr>
              <a:t>Računarom podržano inženjerstvo – CAE</a:t>
            </a:r>
            <a:endParaRPr 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3" name="Picture 18" descr="E:\D\Igor\IPM\DPM flajer\pumpe_fem.gif">
            <a:extLst>
              <a:ext uri="{FF2B5EF4-FFF2-40B4-BE49-F238E27FC236}">
                <a16:creationId xmlns:a16="http://schemas.microsoft.com/office/drawing/2014/main" id="{0F695C11-B5B9-5C21-43CE-C75DF634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9" y="912803"/>
            <a:ext cx="1641487" cy="15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07A9A-E6ED-66B6-14ED-E460FC8B5F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782" y="681415"/>
            <a:ext cx="1386243" cy="2143206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sx="79000" sy="79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D5B3F0-5E48-09CC-996F-73D1B3B961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57" y="681415"/>
            <a:ext cx="2643287" cy="2143206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9D8E76-FA92-0511-FD29-83EE1BF9EC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60" y="681415"/>
            <a:ext cx="2338406" cy="2145149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AD3190-F2C2-0626-0FFA-9F033CE10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28" y="2918504"/>
            <a:ext cx="4817660" cy="215846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BF03DF-35CF-4E9C-7020-C6587F6C8B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9" y="2914960"/>
            <a:ext cx="3445138" cy="22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272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302A43E-B2C3-05BE-3FD4-49DA4F817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84"/>
          <a:stretch>
            <a:fillRect/>
          </a:stretch>
        </p:blipFill>
        <p:spPr bwMode="auto">
          <a:xfrm>
            <a:off x="416256" y="689174"/>
            <a:ext cx="5438633" cy="275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 descr="Parchment">
            <a:extLst>
              <a:ext uri="{FF2B5EF4-FFF2-40B4-BE49-F238E27FC236}">
                <a16:creationId xmlns:a16="http://schemas.microsoft.com/office/drawing/2014/main" id="{6D0AB69F-C91C-02C5-73C6-5A7877550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9" y="224363"/>
            <a:ext cx="747712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 anchorCtr="0"/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sr-Latn-RS" sz="2400" b="1" dirty="0" err="1">
                <a:solidFill>
                  <a:srgbClr val="000099"/>
                </a:solidFill>
                <a:latin typeface="Calibri" pitchFamily="34" charset="0"/>
              </a:rPr>
              <a:t>RPT</a:t>
            </a:r>
            <a:r>
              <a:rPr lang="en-US" sz="2400" b="1" dirty="0">
                <a:solidFill>
                  <a:srgbClr val="000099"/>
                </a:solidFill>
                <a:latin typeface="Calibri" pitchFamily="34" charset="0"/>
              </a:rPr>
              <a:t>:</a:t>
            </a:r>
            <a:r>
              <a:rPr lang="sr-Latn-RS" sz="2400" b="1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sr-Latn-RS" sz="2400" b="1" dirty="0">
                <a:solidFill>
                  <a:srgbClr val="C00000"/>
                </a:solidFill>
                <a:latin typeface="Calibri" pitchFamily="34" charset="0"/>
              </a:rPr>
              <a:t>Savremene tehnologije obrade skidanjem materijala</a:t>
            </a:r>
            <a:endParaRPr 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C6979-EF8A-E491-F9DD-8A8B0FC70538}"/>
              </a:ext>
            </a:extLst>
          </p:cNvPr>
          <p:cNvGrpSpPr/>
          <p:nvPr/>
        </p:nvGrpSpPr>
        <p:grpSpPr>
          <a:xfrm>
            <a:off x="5895834" y="823924"/>
            <a:ext cx="2841506" cy="2577643"/>
            <a:chOff x="504258" y="833934"/>
            <a:chExt cx="2200183" cy="2342396"/>
          </a:xfrm>
        </p:grpSpPr>
        <p:pic>
          <p:nvPicPr>
            <p:cNvPr id="4" name="Picture 4" descr="http://hardingeus.com/usr/images/hardturning/Hard_Turn_Scan.jpg">
              <a:extLst>
                <a:ext uri="{FF2B5EF4-FFF2-40B4-BE49-F238E27FC236}">
                  <a16:creationId xmlns:a16="http://schemas.microsoft.com/office/drawing/2014/main" id="{416E6DC3-BC10-6597-1887-C9027D106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58" y="833934"/>
              <a:ext cx="2200183" cy="23423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A9814E53-DD4C-71D5-B40F-44AD54049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006" y="833934"/>
              <a:ext cx="168024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sr-Latn-RS" sz="1600" b="1" dirty="0" err="1">
                  <a:solidFill>
                    <a:srgbClr val="FFFF00"/>
                  </a:solidFill>
                </a:rPr>
                <a:t>Visokobrzinske</a:t>
              </a:r>
              <a:r>
                <a:rPr lang="sr-Latn-CS" altLang="sr-Latn-RS" sz="1600" b="1" dirty="0">
                  <a:solidFill>
                    <a:srgbClr val="FFFF00"/>
                  </a:solidFill>
                </a:rPr>
                <a:t> </a:t>
              </a:r>
              <a:r>
                <a:rPr lang="en-US" altLang="sr-Latn-RS" sz="1600" b="1" dirty="0">
                  <a:solidFill>
                    <a:srgbClr val="FFFF00"/>
                  </a:solidFill>
                </a:rPr>
                <a:t> </a:t>
              </a:r>
              <a:r>
                <a:rPr lang="sr-Latn-CS" altLang="sr-Latn-RS" sz="1600" b="1" dirty="0">
                  <a:solidFill>
                    <a:srgbClr val="FFFF00"/>
                  </a:solidFill>
                </a:rPr>
                <a:t>i </a:t>
              </a:r>
              <a:r>
                <a:rPr lang="en-US" altLang="sr-Latn-RS" sz="1600" b="1" dirty="0">
                  <a:solidFill>
                    <a:srgbClr val="FFFF00"/>
                  </a:solidFill>
                </a:rPr>
                <a:t> </a:t>
              </a:r>
              <a:r>
                <a:rPr lang="en-US" altLang="sr-Latn-RS" sz="1600" b="1" dirty="0" err="1">
                  <a:solidFill>
                    <a:srgbClr val="FFFF00"/>
                  </a:solidFill>
                </a:rPr>
                <a:t>tvrde</a:t>
              </a:r>
              <a:r>
                <a:rPr lang="en-US" altLang="sr-Latn-RS" sz="1600" b="1" dirty="0">
                  <a:solidFill>
                    <a:srgbClr val="FFFF00"/>
                  </a:solidFill>
                </a:rPr>
                <a:t> </a:t>
              </a:r>
              <a:r>
                <a:rPr lang="en-US" altLang="sr-Latn-RS" sz="1600" b="1" dirty="0" err="1">
                  <a:solidFill>
                    <a:srgbClr val="FFFF00"/>
                  </a:solidFill>
                </a:rPr>
                <a:t>obrade</a:t>
              </a:r>
              <a:r>
                <a:rPr lang="en-US" altLang="sr-Latn-RS" sz="1600" b="1" dirty="0">
                  <a:solidFill>
                    <a:srgbClr val="FFFF00"/>
                  </a:solidFill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34ADA97-D1A3-9D9B-65C9-29E4F496D5B8}"/>
              </a:ext>
            </a:extLst>
          </p:cNvPr>
          <p:cNvGrpSpPr/>
          <p:nvPr/>
        </p:nvGrpSpPr>
        <p:grpSpPr>
          <a:xfrm>
            <a:off x="504259" y="3517519"/>
            <a:ext cx="2473028" cy="1516699"/>
            <a:chOff x="0" y="0"/>
            <a:chExt cx="2862580" cy="18091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95E57D-4D13-C136-D44E-F0020DA1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62580" cy="18091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B7B10F7-4544-6141-EE9E-68AAC643DD8C}"/>
                </a:ext>
              </a:extLst>
            </p:cNvPr>
            <p:cNvCxnSpPr/>
            <p:nvPr/>
          </p:nvCxnSpPr>
          <p:spPr>
            <a:xfrm flipV="1">
              <a:off x="1651379" y="754608"/>
              <a:ext cx="88123" cy="42592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2925BB85-2B09-8123-40BD-79895DAE3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122" y="1132764"/>
              <a:ext cx="1159510" cy="278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tabLst>
                  <a:tab pos="180340" algn="l"/>
                </a:tabLst>
              </a:pPr>
              <a:r>
                <a:rPr lang="sr-Latn-RS" sz="1000" b="1" dirty="0">
                  <a:solidFill>
                    <a:srgbClr val="FFFFFF"/>
                  </a:solidFill>
                  <a:effectLst>
                    <a:outerShdw sx="1000" sy="1000" algn="ctr">
                      <a:schemeClr val="bg1"/>
                    </a:outerShdw>
                  </a:effectLst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Senzor vibracija</a:t>
              </a:r>
              <a:endParaRPr lang="en-US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 9" descr="Parchment">
            <a:extLst>
              <a:ext uri="{FF2B5EF4-FFF2-40B4-BE49-F238E27FC236}">
                <a16:creationId xmlns:a16="http://schemas.microsoft.com/office/drawing/2014/main" id="{F49D8901-D0B8-7FAB-58B9-B5FB22099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840" y="3673668"/>
            <a:ext cx="2592370" cy="1259447"/>
          </a:xfrm>
          <a:prstGeom prst="rect">
            <a:avLst/>
          </a:prstGeom>
          <a:solidFill>
            <a:schemeClr val="tx1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sr-Latn-RS" sz="1200" b="1" i="1" dirty="0">
                <a:solidFill>
                  <a:schemeClr val="tx1"/>
                </a:solidFill>
                <a:latin typeface="Calibri" pitchFamily="34" charset="0"/>
              </a:rPr>
              <a:t>Osnovne tehnike monitoringa uslova</a:t>
            </a:r>
            <a:r>
              <a:rPr lang="en-US" sz="1200" b="1" i="1" dirty="0">
                <a:solidFill>
                  <a:schemeClr val="tx1"/>
                </a:solidFill>
                <a:latin typeface="Calibri" pitchFamily="34" charset="0"/>
              </a:rPr>
              <a:t>:</a:t>
            </a:r>
            <a:endParaRPr lang="sr-Latn-RS" sz="1200" b="1" i="1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sr-Latn-RS" sz="1200" dirty="0">
                <a:solidFill>
                  <a:srgbClr val="000099"/>
                </a:solidFill>
                <a:latin typeface="Calibri" pitchFamily="34" charset="0"/>
              </a:rPr>
              <a:t> Analiza i dijagnostika vibracija</a:t>
            </a:r>
          </a:p>
          <a:p>
            <a:pPr>
              <a:lnSpc>
                <a:spcPct val="8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sr-Latn-RS" sz="1200" dirty="0">
                <a:solidFill>
                  <a:srgbClr val="000099"/>
                </a:solidFill>
                <a:latin typeface="Calibri" pitchFamily="34" charset="0"/>
              </a:rPr>
              <a:t> Akustična emisija</a:t>
            </a:r>
          </a:p>
          <a:p>
            <a:pPr>
              <a:lnSpc>
                <a:spcPct val="8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sr-Latn-RS" sz="1200" dirty="0">
                <a:solidFill>
                  <a:srgbClr val="000099"/>
                </a:solidFill>
                <a:latin typeface="Calibri" pitchFamily="34" charset="0"/>
              </a:rPr>
              <a:t> Analiza toplotnog ponašanja</a:t>
            </a:r>
          </a:p>
          <a:p>
            <a:pPr>
              <a:lnSpc>
                <a:spcPct val="8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sr-Latn-RS" sz="1200" dirty="0">
                <a:solidFill>
                  <a:srgbClr val="000099"/>
                </a:solidFill>
                <a:latin typeface="Calibri" pitchFamily="34" charset="0"/>
              </a:rPr>
              <a:t> Infracrvena termografija</a:t>
            </a:r>
          </a:p>
          <a:p>
            <a:pPr>
              <a:lnSpc>
                <a:spcPct val="8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sr-Latn-RS" sz="1200" dirty="0">
                <a:solidFill>
                  <a:srgbClr val="000099"/>
                </a:solidFill>
                <a:latin typeface="Calibri" pitchFamily="34" charset="0"/>
              </a:rPr>
              <a:t> Analiza potrošnje energije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D7BA0C-B3C6-189D-309A-29D41B35005C}"/>
              </a:ext>
            </a:extLst>
          </p:cNvPr>
          <p:cNvGrpSpPr/>
          <p:nvPr/>
        </p:nvGrpSpPr>
        <p:grpSpPr>
          <a:xfrm>
            <a:off x="5871472" y="3673668"/>
            <a:ext cx="2914404" cy="1259447"/>
            <a:chOff x="5871472" y="3673668"/>
            <a:chExt cx="2914404" cy="12594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56DA84-88FC-354A-4971-8507893DB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1472" y="3673668"/>
              <a:ext cx="2914404" cy="12594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B142BA8C-511D-7C18-63C5-D8FA468B8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1472" y="3673668"/>
              <a:ext cx="13313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RS" altLang="sr-Latn-RS" sz="1600" b="1" dirty="0" err="1">
                  <a:solidFill>
                    <a:srgbClr val="002060"/>
                  </a:solidFill>
                </a:rPr>
                <a:t>Mikroobrade</a:t>
              </a:r>
              <a:endParaRPr lang="en-US" altLang="sr-Latn-RS" sz="16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23589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 descr="Parchment">
            <a:extLst>
              <a:ext uri="{FF2B5EF4-FFF2-40B4-BE49-F238E27FC236}">
                <a16:creationId xmlns:a16="http://schemas.microsoft.com/office/drawing/2014/main" id="{AA1DB2D7-1802-E6AB-9E12-017E86E3C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9" y="224363"/>
            <a:ext cx="747712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 anchorCtr="0"/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sr-Latn-RS" sz="2400" b="1" dirty="0" err="1">
                <a:solidFill>
                  <a:srgbClr val="000099"/>
                </a:solidFill>
                <a:latin typeface="Calibri" pitchFamily="34" charset="0"/>
              </a:rPr>
              <a:t>RPT</a:t>
            </a:r>
            <a:r>
              <a:rPr lang="en-US" sz="2400" b="1" dirty="0">
                <a:solidFill>
                  <a:srgbClr val="000099"/>
                </a:solidFill>
                <a:latin typeface="Calibri" pitchFamily="34" charset="0"/>
              </a:rPr>
              <a:t>:</a:t>
            </a:r>
            <a:r>
              <a:rPr lang="sr-Latn-RS" sz="2400" b="1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sr-Latn-RS" sz="2400" b="1" dirty="0">
                <a:solidFill>
                  <a:srgbClr val="C00000"/>
                </a:solidFill>
                <a:latin typeface="Calibri" pitchFamily="34" charset="0"/>
              </a:rPr>
              <a:t>Projektovanje mašina alatki, reznih alata i pribora</a:t>
            </a:r>
            <a:endParaRPr 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14690C-59B8-B4EB-E468-98831E84B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42" y="360538"/>
            <a:ext cx="2176543" cy="283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4AD42D-7453-F4F0-9749-C54AA528EA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6" y="805218"/>
            <a:ext cx="3133951" cy="2182136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2721A50-D2BE-A811-76C0-8169BF498F68}"/>
              </a:ext>
            </a:extLst>
          </p:cNvPr>
          <p:cNvGrpSpPr/>
          <p:nvPr/>
        </p:nvGrpSpPr>
        <p:grpSpPr>
          <a:xfrm>
            <a:off x="201019" y="2886502"/>
            <a:ext cx="4611215" cy="2179235"/>
            <a:chOff x="201019" y="2886502"/>
            <a:chExt cx="4611215" cy="21792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846361-D8C1-E6ED-55A9-870649807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19" y="2886502"/>
              <a:ext cx="4611215" cy="2009171"/>
            </a:xfrm>
            <a:prstGeom prst="rect">
              <a:avLst/>
            </a:prstGeom>
          </p:spPr>
        </p:pic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56AD7F24-1047-8542-24DB-0D575E893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7991" y="4727183"/>
              <a:ext cx="30380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sr-Latn-RS" sz="1600" b="1" dirty="0" err="1">
                  <a:solidFill>
                    <a:srgbClr val="C00000"/>
                  </a:solidFill>
                </a:rPr>
                <a:t>Fleksibilni</a:t>
              </a:r>
              <a:r>
                <a:rPr lang="en-US" altLang="sr-Latn-RS" sz="1600" b="1" dirty="0">
                  <a:solidFill>
                    <a:srgbClr val="C00000"/>
                  </a:solidFill>
                </a:rPr>
                <a:t> </a:t>
              </a:r>
              <a:r>
                <a:rPr lang="en-US" altLang="sr-Latn-RS" sz="1600" b="1" dirty="0" err="1">
                  <a:solidFill>
                    <a:srgbClr val="C00000"/>
                  </a:solidFill>
                </a:rPr>
                <a:t>tehnolo</a:t>
              </a:r>
              <a:r>
                <a:rPr lang="sr-Latn-RS" altLang="sr-Latn-RS" sz="1600" b="1" dirty="0" err="1">
                  <a:solidFill>
                    <a:srgbClr val="C00000"/>
                  </a:solidFill>
                </a:rPr>
                <a:t>ški</a:t>
              </a:r>
              <a:r>
                <a:rPr lang="sr-Latn-RS" altLang="sr-Latn-RS" sz="1600" b="1" dirty="0">
                  <a:solidFill>
                    <a:srgbClr val="C00000"/>
                  </a:solidFill>
                </a:rPr>
                <a:t> sistemi</a:t>
              </a:r>
              <a:endParaRPr lang="en-US" altLang="sr-Latn-RS" sz="16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id="{4AE87817-9895-7998-EFD7-18F44A08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17" y="3053928"/>
            <a:ext cx="3509108" cy="217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F20EB2E-8515-6D82-F8DE-73ADFF61CDFE}"/>
              </a:ext>
            </a:extLst>
          </p:cNvPr>
          <p:cNvGrpSpPr/>
          <p:nvPr/>
        </p:nvGrpSpPr>
        <p:grpSpPr>
          <a:xfrm>
            <a:off x="5718412" y="664409"/>
            <a:ext cx="3289109" cy="2597436"/>
            <a:chOff x="5718412" y="664409"/>
            <a:chExt cx="3289109" cy="2597436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02694DFC-049A-F889-31EC-03F6E5A75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0202" y="2677070"/>
              <a:ext cx="277731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sr-Latn-RS" altLang="sr-Latn-RS" sz="1600" b="1" dirty="0">
                  <a:solidFill>
                    <a:srgbClr val="C00000"/>
                  </a:solidFill>
                </a:rPr>
                <a:t>Projektovanje i eksploatacija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sr-Latn-RS" altLang="sr-Latn-RS" sz="1600" b="1" dirty="0">
                  <a:solidFill>
                    <a:srgbClr val="C00000"/>
                  </a:solidFill>
                </a:rPr>
                <a:t>reznih alata i pribora</a:t>
              </a:r>
              <a:endParaRPr lang="en-US" altLang="sr-Latn-RS" sz="1600" b="1" dirty="0">
                <a:solidFill>
                  <a:srgbClr val="C00000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36C7B0-72F7-7EA7-94AF-AAF995EF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412" y="664409"/>
              <a:ext cx="3160895" cy="2056116"/>
            </a:xfrm>
            <a:prstGeom prst="rect">
              <a:avLst/>
            </a:prstGeom>
            <a:effectLst>
              <a:outerShdw blurRad="50800" dist="76200" dir="5400000" algn="ctr" rotWithShape="0">
                <a:srgbClr val="000000">
                  <a:alpha val="24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5525196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31295C-A78A-1C3B-921B-24D3E2FFD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08" y="698928"/>
            <a:ext cx="4073857" cy="200795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4" descr="Parchment">
            <a:extLst>
              <a:ext uri="{FF2B5EF4-FFF2-40B4-BE49-F238E27FC236}">
                <a16:creationId xmlns:a16="http://schemas.microsoft.com/office/drawing/2014/main" id="{CA902F30-FA68-3378-AC7D-DCA47333F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9" y="239692"/>
            <a:ext cx="751522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 anchorCtr="0"/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sr-Latn-RS" sz="2400" b="1" dirty="0" err="1">
                <a:solidFill>
                  <a:srgbClr val="000099"/>
                </a:solidFill>
                <a:latin typeface="Calibri" pitchFamily="34" charset="0"/>
              </a:rPr>
              <a:t>RPT</a:t>
            </a:r>
            <a:r>
              <a:rPr lang="en-US" sz="2400" b="1" dirty="0">
                <a:solidFill>
                  <a:srgbClr val="000099"/>
                </a:solidFill>
                <a:latin typeface="Calibri" pitchFamily="34" charset="0"/>
              </a:rPr>
              <a:t>: </a:t>
            </a:r>
            <a:r>
              <a:rPr lang="sr-Latn-RS" sz="2400" b="1" dirty="0">
                <a:solidFill>
                  <a:srgbClr val="C00000"/>
                </a:solidFill>
                <a:latin typeface="Calibri" pitchFamily="34" charset="0"/>
              </a:rPr>
              <a:t>Tehnološki procesi, tehnološka logistika i biznis plan</a:t>
            </a:r>
            <a:endParaRPr 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E76F88-9867-1E29-DE2C-CAF6F215CC49}"/>
              </a:ext>
            </a:extLst>
          </p:cNvPr>
          <p:cNvGrpSpPr/>
          <p:nvPr/>
        </p:nvGrpSpPr>
        <p:grpSpPr>
          <a:xfrm>
            <a:off x="146869" y="2941096"/>
            <a:ext cx="3298241" cy="2202404"/>
            <a:chOff x="153693" y="2831912"/>
            <a:chExt cx="3298241" cy="22024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481DD3-6AFC-6718-0871-0E4AA395C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693" y="2831912"/>
              <a:ext cx="3298241" cy="1992572"/>
            </a:xfrm>
            <a:prstGeom prst="rect">
              <a:avLst/>
            </a:prstGeom>
          </p:spPr>
        </p:pic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5BBBEFB7-D9C1-686A-4688-A5D46C753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23" y="4695762"/>
              <a:ext cx="277731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sr-Latn-RS" altLang="sr-Latn-RS" sz="1600" b="1" dirty="0">
                  <a:solidFill>
                    <a:srgbClr val="C00000"/>
                  </a:solidFill>
                </a:rPr>
                <a:t>Modelovanje poslovnog plana</a:t>
              </a:r>
              <a:endParaRPr lang="en-US" altLang="sr-Latn-RS" sz="1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8C4A77-7590-B762-CF0D-D01D649E2C2D}"/>
              </a:ext>
            </a:extLst>
          </p:cNvPr>
          <p:cNvGrpSpPr/>
          <p:nvPr/>
        </p:nvGrpSpPr>
        <p:grpSpPr>
          <a:xfrm>
            <a:off x="3495302" y="2902006"/>
            <a:ext cx="5407296" cy="2263439"/>
            <a:chOff x="3495302" y="2902006"/>
            <a:chExt cx="5407296" cy="22634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2A4CE8-2AA9-1A27-B322-EA8266CAD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302" y="2902006"/>
              <a:ext cx="5282938" cy="19027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BDB5F7B7-84AA-E030-6143-D874B4A51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624" y="4826891"/>
              <a:ext cx="53689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sr-Latn-RS" altLang="sr-Latn-RS" sz="1600" b="1" dirty="0">
                  <a:solidFill>
                    <a:srgbClr val="C00000"/>
                  </a:solidFill>
                </a:rPr>
                <a:t>Simulacija</a:t>
              </a:r>
              <a:r>
                <a:rPr lang="en-US" altLang="sr-Latn-RS" sz="1600" b="1" dirty="0">
                  <a:solidFill>
                    <a:srgbClr val="C00000"/>
                  </a:solidFill>
                </a:rPr>
                <a:t> </a:t>
              </a:r>
              <a:r>
                <a:rPr lang="sr-Latn-RS" altLang="sr-Latn-RS" sz="1600" b="1" dirty="0">
                  <a:solidFill>
                    <a:srgbClr val="C00000"/>
                  </a:solidFill>
                </a:rPr>
                <a:t>i optimizacija proizvodnje i tehnoloških tokova</a:t>
              </a:r>
              <a:endParaRPr lang="en-US" altLang="sr-Latn-RS" sz="1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EC7ABD-CE58-D282-9525-451C2616F532}"/>
              </a:ext>
            </a:extLst>
          </p:cNvPr>
          <p:cNvGrpSpPr/>
          <p:nvPr/>
        </p:nvGrpSpPr>
        <p:grpSpPr>
          <a:xfrm>
            <a:off x="252484" y="667887"/>
            <a:ext cx="4578823" cy="2504716"/>
            <a:chOff x="252484" y="667887"/>
            <a:chExt cx="4578823" cy="2504716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4B14F98E-22EB-65BE-2F67-DBBCE4678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84" y="2756848"/>
              <a:ext cx="2640842" cy="41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sr-Latn-RS" sz="1600" b="1" dirty="0" err="1">
                  <a:solidFill>
                    <a:srgbClr val="C00000"/>
                  </a:solidFill>
                </a:rPr>
                <a:t>Projektovanje</a:t>
              </a:r>
              <a:r>
                <a:rPr lang="en-US" altLang="sr-Latn-RS" sz="1600" b="1" dirty="0">
                  <a:solidFill>
                    <a:srgbClr val="C00000"/>
                  </a:solidFill>
                </a:rPr>
                <a:t> </a:t>
              </a:r>
              <a:r>
                <a:rPr lang="en-US" altLang="sr-Latn-RS" sz="1600" b="1" dirty="0" err="1">
                  <a:solidFill>
                    <a:srgbClr val="C00000"/>
                  </a:solidFill>
                </a:rPr>
                <a:t>tehnolo</a:t>
              </a:r>
              <a:r>
                <a:rPr lang="sr-Latn-RS" altLang="sr-Latn-RS" sz="1600" b="1" dirty="0" err="1">
                  <a:solidFill>
                    <a:srgbClr val="C00000"/>
                  </a:solidFill>
                </a:rPr>
                <a:t>škog</a:t>
              </a:r>
              <a:br>
                <a:rPr lang="sr-Latn-RS" altLang="sr-Latn-RS" sz="1600" b="1" dirty="0">
                  <a:solidFill>
                    <a:srgbClr val="C00000"/>
                  </a:solidFill>
                </a:rPr>
              </a:br>
              <a:r>
                <a:rPr lang="sr-Latn-RS" altLang="sr-Latn-RS" sz="1600" b="1" dirty="0">
                  <a:solidFill>
                    <a:srgbClr val="C00000"/>
                  </a:solidFill>
                </a:rPr>
                <a:t>procesa</a:t>
              </a:r>
              <a:endParaRPr lang="en-US" altLang="sr-Latn-RS" sz="1600" b="1" dirty="0">
                <a:solidFill>
                  <a:srgbClr val="C00000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CB0A1E-B586-8163-5427-E782766C4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11" y="667887"/>
              <a:ext cx="4428696" cy="2436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950689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 descr="Parchment">
            <a:extLst>
              <a:ext uri="{FF2B5EF4-FFF2-40B4-BE49-F238E27FC236}">
                <a16:creationId xmlns:a16="http://schemas.microsoft.com/office/drawing/2014/main" id="{E0680E20-8146-0212-E8B8-823D58A04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9" y="224363"/>
            <a:ext cx="747712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 anchorCtr="0"/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sr-Latn-RS" sz="2400" b="1" dirty="0" err="1">
                <a:solidFill>
                  <a:srgbClr val="000099"/>
                </a:solidFill>
                <a:latin typeface="Calibri" pitchFamily="34" charset="0"/>
              </a:rPr>
              <a:t>RPT</a:t>
            </a:r>
            <a:r>
              <a:rPr lang="en-US" sz="2400" b="1" dirty="0">
                <a:solidFill>
                  <a:srgbClr val="000099"/>
                </a:solidFill>
                <a:latin typeface="Calibri" pitchFamily="34" charset="0"/>
              </a:rPr>
              <a:t>:</a:t>
            </a:r>
            <a:r>
              <a:rPr lang="sr-Latn-RS" sz="2400" b="1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sr-Latn-RS" sz="2400" b="1" dirty="0">
                <a:solidFill>
                  <a:srgbClr val="C00000"/>
                </a:solidFill>
                <a:latin typeface="Calibri" pitchFamily="34" charset="0"/>
              </a:rPr>
              <a:t>CNC </a:t>
            </a:r>
            <a:r>
              <a:rPr lang="sr-Cyrl-RS" sz="2400" b="1" dirty="0">
                <a:solidFill>
                  <a:srgbClr val="C00000"/>
                </a:solidFill>
                <a:latin typeface="Calibri" pitchFamily="34" charset="0"/>
              </a:rPr>
              <a:t>&amp; </a:t>
            </a:r>
            <a:r>
              <a:rPr lang="sr-Latn-RS" sz="2400" b="1" dirty="0">
                <a:solidFill>
                  <a:srgbClr val="C00000"/>
                </a:solidFill>
                <a:latin typeface="Calibri" pitchFamily="34" charset="0"/>
              </a:rPr>
              <a:t>Računarom podržana proizvodnja – </a:t>
            </a:r>
            <a:r>
              <a:rPr lang="sr-Latn-RS" sz="2400" b="1" dirty="0" err="1">
                <a:solidFill>
                  <a:srgbClr val="C00000"/>
                </a:solidFill>
                <a:latin typeface="Calibri" pitchFamily="34" charset="0"/>
              </a:rPr>
              <a:t>CAM</a:t>
            </a:r>
            <a:endParaRPr 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C0DAC-DCDB-F776-4D17-E1CC59F31A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210" y="712703"/>
            <a:ext cx="3471608" cy="205095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9CEAEF-1C9B-E404-E9A5-C33EDD5136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33" y="832513"/>
            <a:ext cx="2633239" cy="1753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882FCFE-42E9-4C23-4D4B-BFE0102D76A1}"/>
              </a:ext>
            </a:extLst>
          </p:cNvPr>
          <p:cNvGrpSpPr/>
          <p:nvPr/>
        </p:nvGrpSpPr>
        <p:grpSpPr>
          <a:xfrm>
            <a:off x="6733122" y="401754"/>
            <a:ext cx="2256799" cy="2334620"/>
            <a:chOff x="6746770" y="490465"/>
            <a:chExt cx="2256799" cy="2334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39F111-1C82-85B9-5E1C-C59A895A2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6770" y="490465"/>
              <a:ext cx="2256799" cy="23346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A49317-3A0F-0A81-B5BB-B5D1C3BB4C7C}"/>
                </a:ext>
              </a:extLst>
            </p:cNvPr>
            <p:cNvSpPr txBox="1"/>
            <p:nvPr/>
          </p:nvSpPr>
          <p:spPr>
            <a:xfrm>
              <a:off x="7246962" y="682388"/>
              <a:ext cx="13920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14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CNC Simulator</a:t>
              </a:r>
              <a:endParaRPr 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18DBAD0-ED65-1466-8178-866931D258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31" y="2845558"/>
            <a:ext cx="3862318" cy="220667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06027-8D2A-8FB5-5FB8-5E18B046CE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1" y="2845558"/>
            <a:ext cx="3991971" cy="2217509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994271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 descr="Parchment">
            <a:extLst>
              <a:ext uri="{FF2B5EF4-FFF2-40B4-BE49-F238E27FC236}">
                <a16:creationId xmlns:a16="http://schemas.microsoft.com/office/drawing/2014/main" id="{AA9C17E3-83FE-D7A6-FD5C-A72D421C4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9" y="224363"/>
            <a:ext cx="747712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 anchorCtr="0"/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sr-Latn-RS" sz="2400" b="1" dirty="0" err="1">
                <a:solidFill>
                  <a:srgbClr val="000099"/>
                </a:solidFill>
                <a:latin typeface="Calibri" pitchFamily="34" charset="0"/>
              </a:rPr>
              <a:t>RPT</a:t>
            </a:r>
            <a:r>
              <a:rPr lang="en-US" sz="2400" b="1" dirty="0">
                <a:solidFill>
                  <a:srgbClr val="000099"/>
                </a:solidFill>
                <a:latin typeface="Calibri" pitchFamily="34" charset="0"/>
              </a:rPr>
              <a:t>:</a:t>
            </a:r>
            <a:r>
              <a:rPr lang="sr-Latn-RS" sz="2400" b="1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sr-Latn-RS" sz="2400" b="1" dirty="0">
                <a:solidFill>
                  <a:srgbClr val="C00000"/>
                </a:solidFill>
                <a:latin typeface="Calibri" pitchFamily="34" charset="0"/>
              </a:rPr>
              <a:t>Sertifikat – </a:t>
            </a:r>
            <a:r>
              <a:rPr lang="sr-Latn-RS" sz="2400" b="1" dirty="0" err="1">
                <a:solidFill>
                  <a:srgbClr val="C00000"/>
                </a:solidFill>
                <a:latin typeface="Calibri" pitchFamily="34" charset="0"/>
              </a:rPr>
              <a:t>SolidCAM</a:t>
            </a:r>
            <a:r>
              <a:rPr lang="en-US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itchFamily="34" charset="0"/>
              </a:rPr>
              <a:t>obuka</a:t>
            </a:r>
            <a:r>
              <a:rPr lang="en-US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itchFamily="34" charset="0"/>
              </a:rPr>
              <a:t>studenata</a:t>
            </a:r>
            <a:endParaRPr 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7423DA-2BEA-2904-B87E-FFE73EC766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0" y="652817"/>
            <a:ext cx="6264569" cy="4429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7C3E93-E5DF-906B-95AF-7130E6E859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385" y="989463"/>
            <a:ext cx="1767384" cy="1767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90E114-338F-6606-1C5C-65833E7AAC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166" y="3486790"/>
            <a:ext cx="4164300" cy="15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1430"/>
      </p:ext>
    </p:extLst>
  </p:cSld>
  <p:clrMapOvr>
    <a:masterClrMapping/>
  </p:clrMapOvr>
  <p:transition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6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099999" lon="1500000" rev="0"/>
          </a:camera>
          <a:lightRig rig="legacyFlat4" dir="b"/>
        </a:scene3d>
        <a:sp3d extrusionH="430200" prstMaterial="legacyMatte">
          <a:bevelT w="13500" h="13500" prst="angle"/>
          <a:bevelB w="13500" h="13500" prst="angle"/>
          <a:extrusionClr>
            <a:srgbClr val="000066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77800" marR="0" indent="-177800" algn="l" defTabSz="914400" rtl="0" eaLnBrk="1" fontAlgn="base" latinLnBrk="0" hangingPunct="1">
          <a:lnSpc>
            <a:spcPct val="8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6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099999" lon="1500000" rev="0"/>
          </a:camera>
          <a:lightRig rig="legacyFlat4" dir="b"/>
        </a:scene3d>
        <a:sp3d extrusionH="430200" prstMaterial="legacyMatte">
          <a:bevelT w="13500" h="13500" prst="angle"/>
          <a:bevelB w="13500" h="13500" prst="angle"/>
          <a:extrusionClr>
            <a:srgbClr val="000066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77800" marR="0" indent="-177800" algn="l" defTabSz="914400" rtl="0" eaLnBrk="1" fontAlgn="base" latinLnBrk="0" hangingPunct="1">
          <a:lnSpc>
            <a:spcPct val="8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11072</TotalTime>
  <Words>349</Words>
  <Application>Microsoft Office PowerPoint</Application>
  <PresentationFormat>On-screen Show (16:9)</PresentationFormat>
  <Paragraphs>63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DPM - FTN Novi Sad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Računarom podržane tehnologije</dc:title>
  <dc:subject>DPM</dc:subject>
  <dc:creator>Prof. dr Mijodrag Milošević</dc:creator>
  <dc:description>Prezentacija usmerenje RPT</dc:description>
  <cp:lastModifiedBy>Dragan Rajnović</cp:lastModifiedBy>
  <cp:revision>1304</cp:revision>
  <cp:lastPrinted>2023-10-24T10:10:46Z</cp:lastPrinted>
  <dcterms:created xsi:type="dcterms:W3CDTF">2005-06-13T22:11:41Z</dcterms:created>
  <dcterms:modified xsi:type="dcterms:W3CDTF">2024-06-03T08:35:04Z</dcterms:modified>
  <cp:category>Prezentacija studijskih grupa proizvodnog mašinstva</cp:category>
</cp:coreProperties>
</file>